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47E03E-D940-4501-82AD-80B66C2D8240}"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7E03E-D940-4501-82AD-80B66C2D8240}"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7E03E-D940-4501-82AD-80B66C2D8240}"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7E03E-D940-4501-82AD-80B66C2D8240}"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47E03E-D940-4501-82AD-80B66C2D8240}"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47E03E-D940-4501-82AD-80B66C2D8240}"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47E03E-D940-4501-82AD-80B66C2D8240}" type="datetimeFigureOut">
              <a:rPr lang="en-US" smtClean="0"/>
              <a:pPr/>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47E03E-D940-4501-82AD-80B66C2D8240}" type="datetimeFigureOut">
              <a:rPr lang="en-US" smtClean="0"/>
              <a:pPr/>
              <a:t>5/29/2020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47E03E-D940-4501-82AD-80B66C2D8240}" type="datetimeFigureOut">
              <a:rPr lang="en-US" smtClean="0"/>
              <a:pPr/>
              <a:t>5/29/2020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47E03E-D940-4501-82AD-80B66C2D8240}"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47E03E-D940-4501-82AD-80B66C2D8240}"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E1F29F-72D1-4255-99A9-CDDB3FBE7D9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47E03E-D940-4501-82AD-80B66C2D8240}" type="datetimeFigureOut">
              <a:rPr lang="en-US" smtClean="0"/>
              <a:pPr/>
              <a:t>5/29/2020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E1F29F-72D1-4255-99A9-CDDB3FBE7D9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8001000" cy="5562600"/>
          </a:xfrm>
          <a:solidFill>
            <a:schemeClr val="accent1">
              <a:lumMod val="60000"/>
              <a:lumOff val="40000"/>
            </a:schemeClr>
          </a:solidFill>
          <a:ln>
            <a:solidFill>
              <a:schemeClr val="accent1"/>
            </a:solidFill>
          </a:ln>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Class -12</a:t>
            </a:r>
            <a:r>
              <a:rPr lang="en-US" baseline="30000" dirty="0" smtClean="0"/>
              <a:t>th </a:t>
            </a:r>
            <a:r>
              <a:rPr lang="en-US" baseline="30000" dirty="0" smtClean="0"/>
              <a:t/>
            </a:r>
            <a:br>
              <a:rPr lang="en-US" baseline="30000" dirty="0" smtClean="0"/>
            </a:br>
            <a:r>
              <a:rPr lang="en-US" baseline="30000" dirty="0" smtClean="0"/>
              <a:t/>
            </a:r>
            <a:br>
              <a:rPr lang="en-US" baseline="30000" dirty="0" smtClean="0"/>
            </a:br>
            <a:r>
              <a:rPr lang="en-US" dirty="0" smtClean="0"/>
              <a:t>Study </a:t>
            </a:r>
            <a:r>
              <a:rPr lang="en-US" dirty="0" smtClean="0"/>
              <a:t>Material</a:t>
            </a:r>
            <a:br>
              <a:rPr lang="en-US" dirty="0" smtClean="0"/>
            </a:br>
            <a:r>
              <a:rPr lang="en-US" dirty="0" smtClean="0"/>
              <a:t/>
            </a:r>
            <a:br>
              <a:rPr lang="en-US" dirty="0" smtClean="0"/>
            </a:br>
            <a:r>
              <a:rPr lang="en-US" dirty="0" smtClean="0"/>
              <a:t>Chapter – 2</a:t>
            </a:r>
            <a:br>
              <a:rPr lang="en-US" dirty="0" smtClean="0"/>
            </a:br>
            <a:r>
              <a:rPr lang="en-US" dirty="0" smtClean="0"/>
              <a:t>Indian Economy and changes in different sectors  (1950 – 1990)</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a:ln>
            <a:solidFill>
              <a:schemeClr val="accent5">
                <a:lumMod val="75000"/>
              </a:schemeClr>
            </a:solidFill>
          </a:ln>
        </p:spPr>
        <p:txBody>
          <a:bodyPr>
            <a:normAutofit fontScale="90000"/>
          </a:bodyPr>
          <a:lstStyle/>
          <a:p>
            <a:r>
              <a:rPr lang="en-US" dirty="0" smtClean="0"/>
              <a:t>Effect of Policies on Industrial Development: </a:t>
            </a:r>
            <a:endParaRPr lang="en-US" dirty="0"/>
          </a:p>
        </p:txBody>
      </p:sp>
      <p:sp>
        <p:nvSpPr>
          <p:cNvPr id="3" name="Content Placeholder 2"/>
          <p:cNvSpPr>
            <a:spLocks noGrp="1"/>
          </p:cNvSpPr>
          <p:nvPr>
            <p:ph idx="1"/>
          </p:nvPr>
        </p:nvSpPr>
        <p:spPr>
          <a:solidFill>
            <a:schemeClr val="accent1">
              <a:lumMod val="40000"/>
              <a:lumOff val="60000"/>
            </a:schemeClr>
          </a:solidFill>
        </p:spPr>
        <p:txBody>
          <a:bodyPr>
            <a:normAutofit fontScale="62500" lnSpcReduction="20000"/>
          </a:bodyPr>
          <a:lstStyle/>
          <a:p>
            <a:r>
              <a:rPr lang="en-US" dirty="0" smtClean="0"/>
              <a:t>The achievements of India’s industrial sector during the first seven plans are impressive indeed.</a:t>
            </a:r>
          </a:p>
          <a:p>
            <a:pPr>
              <a:buNone/>
            </a:pPr>
            <a:r>
              <a:rPr lang="en-US" dirty="0" smtClean="0"/>
              <a:t>         </a:t>
            </a:r>
            <a:r>
              <a:rPr lang="en-US" dirty="0" err="1" smtClean="0"/>
              <a:t>i</a:t>
            </a:r>
            <a:r>
              <a:rPr lang="en-US" dirty="0" smtClean="0"/>
              <a:t>. The proportion of GDP contributed by the industrial    sector increased in the period from 11.8 per cent in 1950-51 to 24.6 per cent in 1990-91. </a:t>
            </a:r>
          </a:p>
          <a:p>
            <a:pPr>
              <a:buNone/>
            </a:pPr>
            <a:r>
              <a:rPr lang="en-US" dirty="0" smtClean="0"/>
              <a:t>        ii. The rise in the industry’s share of GDP is an important indicator of development. The six per cent annual growth rate of the industrial sector during the period is commendable. </a:t>
            </a:r>
          </a:p>
          <a:p>
            <a:pPr>
              <a:buNone/>
            </a:pPr>
            <a:r>
              <a:rPr lang="en-US" dirty="0" smtClean="0"/>
              <a:t>        iii. No longer was Indian industry restricted largely to cotton textiles and jute; in fact, the industrial sector became well diversified by 1990, largely due to the public sector. </a:t>
            </a:r>
          </a:p>
          <a:p>
            <a:pPr>
              <a:buNone/>
            </a:pPr>
            <a:r>
              <a:rPr lang="en-US" dirty="0" smtClean="0"/>
              <a:t>       iv. The promotion of small-scale industries gave opportunities to those people who did not have the capital to start large firms to get into business. </a:t>
            </a:r>
          </a:p>
          <a:p>
            <a:pPr>
              <a:buNone/>
            </a:pPr>
            <a:r>
              <a:rPr lang="en-US" dirty="0" smtClean="0"/>
              <a:t>       v. Protection from foreign competition enabled the development of indigenous industries in the areas of electronics and automobile sectors which otherwise could not have developed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1"/>
            <a:ext cx="8229600" cy="6370975"/>
          </a:xfrm>
          <a:prstGeom prst="rect">
            <a:avLst/>
          </a:prstGeom>
          <a:solidFill>
            <a:schemeClr val="accent1">
              <a:lumMod val="40000"/>
              <a:lumOff val="60000"/>
            </a:schemeClr>
          </a:solidFill>
        </p:spPr>
        <p:txBody>
          <a:bodyPr wrap="square">
            <a:spAutoFit/>
          </a:bodyPr>
          <a:lstStyle/>
          <a:p>
            <a:pPr>
              <a:buFont typeface="Arial" pitchFamily="34" charset="0"/>
              <a:buChar char="•"/>
            </a:pPr>
            <a:r>
              <a:rPr lang="en-US" sz="2400" dirty="0" smtClean="0"/>
              <a:t>In spite of the contribution made by the public sector to the growth of the Indian economy, some economists are critical of the performance of many public sector enterprises. </a:t>
            </a:r>
          </a:p>
          <a:p>
            <a:pPr>
              <a:buFont typeface="Arial" pitchFamily="34" charset="0"/>
              <a:buChar char="•"/>
            </a:pPr>
            <a:r>
              <a:rPr lang="en-US" sz="2400" dirty="0" smtClean="0"/>
              <a:t>The point is that after four decades of Planned development of Indian Economy no distinction was made between </a:t>
            </a:r>
          </a:p>
          <a:p>
            <a:r>
              <a:rPr lang="en-US" sz="2400" dirty="0" smtClean="0"/>
              <a:t>    (i) what the public sector alone can do </a:t>
            </a:r>
          </a:p>
          <a:p>
            <a:r>
              <a:rPr lang="en-US" sz="2400" dirty="0" smtClean="0"/>
              <a:t>    (ii) What the private sector can also do. </a:t>
            </a:r>
          </a:p>
          <a:p>
            <a:pPr>
              <a:buFont typeface="Arial" pitchFamily="34" charset="0"/>
              <a:buChar char="•"/>
            </a:pPr>
            <a:r>
              <a:rPr lang="en-US" sz="2400" dirty="0" smtClean="0"/>
              <a:t>Many public sector firms incurred huge losses but continued to function because it is difficult to close a government undertaking even if it is a drain on the nation’s limited resources. </a:t>
            </a:r>
          </a:p>
          <a:p>
            <a:pPr>
              <a:buFont typeface="Arial" pitchFamily="34" charset="0"/>
              <a:buChar char="•"/>
            </a:pPr>
            <a:r>
              <a:rPr lang="en-US" sz="2400" dirty="0" smtClean="0"/>
              <a:t>This does not mean that private firms are always profitable. However, a loss-making private firm will not waste resources by being kept running despite the losses. </a:t>
            </a:r>
          </a:p>
          <a:p>
            <a:pPr>
              <a:buFont typeface="Arial" pitchFamily="34" charset="0"/>
              <a:buChar char="•"/>
            </a:pPr>
            <a:r>
              <a:rPr lang="en-US" sz="2400" dirty="0" smtClean="0"/>
              <a:t>The need to obtain a license to start an industry was misused by industrial houses; a big industrialist would get a license not for starting a new firm but to prevent competitors from starting new firms.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458200" cy="5632311"/>
          </a:xfrm>
          <a:prstGeom prst="rect">
            <a:avLst/>
          </a:prstGeom>
          <a:solidFill>
            <a:schemeClr val="accent1">
              <a:lumMod val="40000"/>
              <a:lumOff val="60000"/>
            </a:schemeClr>
          </a:solidFill>
        </p:spPr>
        <p:txBody>
          <a:bodyPr wrap="square">
            <a:spAutoFit/>
          </a:bodyPr>
          <a:lstStyle/>
          <a:p>
            <a:pPr>
              <a:buFont typeface="Arial" pitchFamily="34" charset="0"/>
              <a:buChar char="•"/>
            </a:pPr>
            <a:r>
              <a:rPr lang="en-US" sz="2000" dirty="0" smtClean="0"/>
              <a:t>The protection from foreign competition is also being criticized on the ground that it continued even after it proved to do more harm than good. </a:t>
            </a:r>
          </a:p>
          <a:p>
            <a:pPr>
              <a:buFont typeface="Arial" pitchFamily="34" charset="0"/>
              <a:buChar char="•"/>
            </a:pPr>
            <a:r>
              <a:rPr lang="en-US" sz="2000" dirty="0" smtClean="0"/>
              <a:t>Due to restrictions on imports, the Indian consumers had to purchase whatever the Indian producers produced. The producers were aware that they had a captive market; so they had no incentive to improve the quality of their goods. </a:t>
            </a:r>
          </a:p>
          <a:p>
            <a:pPr>
              <a:buFont typeface="Arial" pitchFamily="34" charset="0"/>
              <a:buChar char="•"/>
            </a:pPr>
            <a:r>
              <a:rPr lang="en-US" sz="2000" dirty="0" smtClean="0"/>
              <a:t>A few economists also point out that the public sector is not meant for earning profits but to promote the welfare of the nation. </a:t>
            </a:r>
          </a:p>
          <a:p>
            <a:pPr>
              <a:buFont typeface="Arial" pitchFamily="34" charset="0"/>
              <a:buChar char="•"/>
            </a:pPr>
            <a:r>
              <a:rPr lang="en-US" sz="2000" dirty="0" smtClean="0"/>
              <a:t>The public sector firms, on this view, should be evaluated on the basis of the extent to which they contribute to the welfare of people and not on the profits they earn. </a:t>
            </a:r>
          </a:p>
          <a:p>
            <a:pPr>
              <a:buFont typeface="Arial" pitchFamily="34" charset="0"/>
              <a:buChar char="•"/>
            </a:pPr>
            <a:r>
              <a:rPr lang="en-US" sz="2000" dirty="0" smtClean="0"/>
              <a:t>Regarding protection, some economists hold that we should protect our producers from foreign competition as long as the rich nations continue to do so. Owing to all these conflicts, economists called for a change in our policy</a:t>
            </a:r>
          </a:p>
          <a:p>
            <a:pPr>
              <a:buFont typeface="Arial" pitchFamily="34" charset="0"/>
              <a:buChar char="•"/>
            </a:pPr>
            <a:r>
              <a:rPr lang="en-US" sz="2000" dirty="0" smtClean="0"/>
              <a:t>The excessive regulation of what came to be called the permit license raj prevented certain firms from becoming more efficient. More time was spent by industrialists in trying to obtain a license or lobby with the concerned ministries rather than on thinking about how to improve their products.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Conclusion</a:t>
            </a:r>
            <a:endParaRPr lang="en-US" dirty="0"/>
          </a:p>
        </p:txBody>
      </p:sp>
      <p:sp>
        <p:nvSpPr>
          <p:cNvPr id="3" name="Content Placeholder 2"/>
          <p:cNvSpPr>
            <a:spLocks noGrp="1"/>
          </p:cNvSpPr>
          <p:nvPr>
            <p:ph idx="1"/>
          </p:nvPr>
        </p:nvSpPr>
        <p:spPr>
          <a:solidFill>
            <a:schemeClr val="accent1">
              <a:lumMod val="40000"/>
              <a:lumOff val="60000"/>
            </a:schemeClr>
          </a:solidFill>
        </p:spPr>
        <p:txBody>
          <a:bodyPr>
            <a:normAutofit fontScale="62500" lnSpcReduction="20000"/>
          </a:bodyPr>
          <a:lstStyle/>
          <a:p>
            <a:r>
              <a:rPr lang="en-US" dirty="0" smtClean="0"/>
              <a:t>The progress of the Indian economy during the first seven plans was impressive indeed.</a:t>
            </a:r>
          </a:p>
          <a:p>
            <a:r>
              <a:rPr lang="en-US" dirty="0" smtClean="0"/>
              <a:t> Our industries became far more diversified compared to the situation at independence. India became self- sufficient in food production thanks to the green revolution. </a:t>
            </a:r>
          </a:p>
          <a:p>
            <a:r>
              <a:rPr lang="en-US" dirty="0" smtClean="0"/>
              <a:t>Land reforms resulted in abolition of the hated </a:t>
            </a:r>
            <a:r>
              <a:rPr lang="en-US" dirty="0" err="1" smtClean="0"/>
              <a:t>zamindari</a:t>
            </a:r>
            <a:r>
              <a:rPr lang="en-US" dirty="0" smtClean="0"/>
              <a:t> system. However, many economists became dissatisfied with the performance of many public sector enterprises. </a:t>
            </a:r>
          </a:p>
          <a:p>
            <a:r>
              <a:rPr lang="en-US" dirty="0" smtClean="0"/>
              <a:t>Excessive government regulation prevented growth of entrepreneurship. In the name of self-reliance, our producers were protected against foreign competition and this did not give them the incentive to improve the quality of goods that they produced. </a:t>
            </a:r>
          </a:p>
          <a:p>
            <a:r>
              <a:rPr lang="en-US" dirty="0" smtClean="0"/>
              <a:t>Our policies were ‘inward oriented’ and so we failed to develop a strong export sector. The need for reform of economic policy was widely felt in the context of changing global economic scenario, and the new economic policy was initiated in 1991 to make our economy more efficient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60000"/>
              <a:lumOff val="40000"/>
            </a:schemeClr>
          </a:solidFill>
        </p:spPr>
        <p:txBody>
          <a:bodyPr/>
          <a:lstStyle/>
          <a:p>
            <a:r>
              <a:rPr lang="en-US" dirty="0" smtClean="0"/>
              <a:t>Questions</a:t>
            </a:r>
            <a:endParaRPr lang="en-US" dirty="0"/>
          </a:p>
        </p:txBody>
      </p:sp>
      <p:sp>
        <p:nvSpPr>
          <p:cNvPr id="3" name="Content Placeholder 2"/>
          <p:cNvSpPr>
            <a:spLocks noGrp="1"/>
          </p:cNvSpPr>
          <p:nvPr>
            <p:ph idx="1"/>
          </p:nvPr>
        </p:nvSpPr>
        <p:spPr>
          <a:solidFill>
            <a:schemeClr val="accent1">
              <a:lumMod val="40000"/>
              <a:lumOff val="60000"/>
            </a:schemeClr>
          </a:solidFill>
        </p:spPr>
        <p:txBody>
          <a:bodyPr/>
          <a:lstStyle/>
          <a:p>
            <a:r>
              <a:rPr lang="en-US" dirty="0" smtClean="0"/>
              <a:t>What is import substitution?</a:t>
            </a:r>
          </a:p>
          <a:p>
            <a:r>
              <a:rPr lang="en-US" dirty="0" smtClean="0"/>
              <a:t>Why do country participate foreign trade?</a:t>
            </a:r>
          </a:p>
          <a:p>
            <a:r>
              <a:rPr lang="en-US" dirty="0" smtClean="0"/>
              <a:t>What is import? Give any  two features of import?</a:t>
            </a:r>
          </a:p>
          <a:p>
            <a:r>
              <a:rPr lang="en-US" dirty="0" smtClean="0"/>
              <a:t>What do you understand by foreign trade?</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Industry and Trade</a:t>
            </a:r>
            <a:endParaRPr lang="en-US" dirty="0"/>
          </a:p>
        </p:txBody>
      </p:sp>
      <p:sp>
        <p:nvSpPr>
          <p:cNvPr id="3" name="Content Placeholder 2"/>
          <p:cNvSpPr>
            <a:spLocks noGrp="1"/>
          </p:cNvSpPr>
          <p:nvPr>
            <p:ph idx="1"/>
          </p:nvPr>
        </p:nvSpPr>
        <p:spPr>
          <a:solidFill>
            <a:schemeClr val="accent1">
              <a:lumMod val="20000"/>
              <a:lumOff val="80000"/>
            </a:schemeClr>
          </a:solidFill>
        </p:spPr>
        <p:txBody>
          <a:bodyPr>
            <a:normAutofit lnSpcReduction="10000"/>
          </a:bodyPr>
          <a:lstStyle/>
          <a:p>
            <a:r>
              <a:rPr lang="en-US" dirty="0" smtClean="0"/>
              <a:t>Economists have found that poor nations can progress only if they have a good industrial sector.</a:t>
            </a:r>
          </a:p>
          <a:p>
            <a:r>
              <a:rPr lang="en-US" dirty="0" smtClean="0"/>
              <a:t> Industry provides employment which is more stable than the employment in agriculture; it promotes modernization and overall prosperity. It is for this reason that the five year plans place a lot of emphasis on industrial development.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normAutofit fontScale="90000"/>
          </a:bodyPr>
          <a:lstStyle/>
          <a:p>
            <a:r>
              <a:rPr lang="en-US" dirty="0" smtClean="0"/>
              <a:t>Public and Private Sectors in Indian Industrial Development: </a:t>
            </a:r>
            <a:endParaRPr lang="en-US" dirty="0"/>
          </a:p>
        </p:txBody>
      </p:sp>
      <p:sp>
        <p:nvSpPr>
          <p:cNvPr id="3" name="Content Placeholder 2"/>
          <p:cNvSpPr>
            <a:spLocks noGrp="1"/>
          </p:cNvSpPr>
          <p:nvPr>
            <p:ph idx="1"/>
          </p:nvPr>
        </p:nvSpPr>
        <p:spPr>
          <a:solidFill>
            <a:schemeClr val="accent1">
              <a:lumMod val="20000"/>
              <a:lumOff val="80000"/>
            </a:schemeClr>
          </a:solidFill>
        </p:spPr>
        <p:txBody>
          <a:bodyPr>
            <a:normAutofit fontScale="70000" lnSpcReduction="20000"/>
          </a:bodyPr>
          <a:lstStyle/>
          <a:p>
            <a:r>
              <a:rPr lang="en-US" dirty="0" smtClean="0"/>
              <a:t>At the time of independence, Indian industrialists did not have the capital to undertake investment in industrial ventures required for the development of our economy; nor was the market big enough to encourage industrialists to undertake major projects even if they had the capital to do so. </a:t>
            </a:r>
          </a:p>
          <a:p>
            <a:r>
              <a:rPr lang="en-US" dirty="0" smtClean="0"/>
              <a:t>It is principally for these reasons that the state had to play an extensive role in promoting the industrial sector. In addition, the decision to develop the Indian economy on socialist lines led to the policy of the state controlling the commanding heights of the economy, as the Second Five Year plan put it. </a:t>
            </a:r>
          </a:p>
          <a:p>
            <a:r>
              <a:rPr lang="en-US" dirty="0" smtClean="0"/>
              <a:t>This meant that the state would have complete control of those industries that were vital for the economy. The policies of the private sector would have to be complimentary to those of the public sector, with the public sector leading the way.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normAutofit fontScale="90000"/>
          </a:bodyPr>
          <a:lstStyle/>
          <a:p>
            <a:r>
              <a:rPr lang="en-US" dirty="0" smtClean="0"/>
              <a:t>Industrial Policy Resolution 1956 (IPR 1956): </a:t>
            </a:r>
            <a:endParaRPr lang="en-US" dirty="0"/>
          </a:p>
        </p:txBody>
      </p:sp>
      <p:sp>
        <p:nvSpPr>
          <p:cNvPr id="3" name="Content Placeholder 2"/>
          <p:cNvSpPr>
            <a:spLocks noGrp="1"/>
          </p:cNvSpPr>
          <p:nvPr>
            <p:ph idx="1"/>
          </p:nvPr>
        </p:nvSpPr>
        <p:spPr>
          <a:solidFill>
            <a:schemeClr val="accent1">
              <a:lumMod val="20000"/>
              <a:lumOff val="80000"/>
            </a:schemeClr>
          </a:solidFill>
        </p:spPr>
        <p:txBody>
          <a:bodyPr>
            <a:normAutofit fontScale="70000" lnSpcReduction="20000"/>
          </a:bodyPr>
          <a:lstStyle/>
          <a:p>
            <a:r>
              <a:rPr lang="en-US" dirty="0" smtClean="0"/>
              <a:t>In accordance with the goal of the state controlling the commanding heights of the economy, the Industrial Policy Resolution of 1956 was adopted. </a:t>
            </a:r>
          </a:p>
          <a:p>
            <a:r>
              <a:rPr lang="en-US" dirty="0" smtClean="0"/>
              <a:t>This resolution formed the basis of the Second Five Year Plan, the plan which tried to build the basis for a socialist pattern of society. </a:t>
            </a:r>
          </a:p>
          <a:p>
            <a:r>
              <a:rPr lang="en-US" dirty="0" smtClean="0"/>
              <a:t>This resolution classified industries into three categories. </a:t>
            </a:r>
          </a:p>
          <a:p>
            <a:r>
              <a:rPr lang="en-US" dirty="0" err="1" smtClean="0"/>
              <a:t>i</a:t>
            </a:r>
            <a:r>
              <a:rPr lang="en-US" dirty="0" smtClean="0"/>
              <a:t>. The first category comprised industries which would be exclusively owned by the state;</a:t>
            </a:r>
          </a:p>
          <a:p>
            <a:r>
              <a:rPr lang="en-US" dirty="0" smtClean="0"/>
              <a:t> ii. the second category consisted of industries in which the private sector could supplement the efforts of the state sector, with the state taking the sole responsibility for starting new units; </a:t>
            </a:r>
          </a:p>
          <a:p>
            <a:r>
              <a:rPr lang="en-US" dirty="0" smtClean="0"/>
              <a:t>iii. The third category consisted of the remaining industries which were to be in the private sector.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305800" cy="5668963"/>
          </a:xfrm>
          <a:solidFill>
            <a:schemeClr val="accent1">
              <a:lumMod val="20000"/>
              <a:lumOff val="80000"/>
            </a:schemeClr>
          </a:solidFill>
        </p:spPr>
        <p:txBody>
          <a:bodyPr>
            <a:normAutofit fontScale="92500" lnSpcReduction="10000"/>
          </a:bodyPr>
          <a:lstStyle/>
          <a:p>
            <a:r>
              <a:rPr lang="en-US" dirty="0" smtClean="0"/>
              <a:t>Although there was a category of industries left to the private sector, the sector was kept under state control through a system of licenses.</a:t>
            </a:r>
          </a:p>
          <a:p>
            <a:r>
              <a:rPr lang="en-US" dirty="0" smtClean="0"/>
              <a:t> No new industry was allowed unless a license was obtained from the government. This policy was used for promoting industry in backward regions; it was easier to obtain a license if the industrial unit was established in an economically backward area.</a:t>
            </a:r>
          </a:p>
          <a:p>
            <a:r>
              <a:rPr lang="en-US" dirty="0" smtClean="0"/>
              <a:t> In addition, such units were given certain concessions such as tax benefits and electricity at a lower tariff. The purpose of this policy was to promote regional equality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Small-Scale Industry</a:t>
            </a:r>
            <a:endParaRPr lang="en-US" dirty="0"/>
          </a:p>
        </p:txBody>
      </p:sp>
      <p:sp>
        <p:nvSpPr>
          <p:cNvPr id="3" name="Content Placeholder 2"/>
          <p:cNvSpPr>
            <a:spLocks noGrp="1"/>
          </p:cNvSpPr>
          <p:nvPr>
            <p:ph idx="1"/>
          </p:nvPr>
        </p:nvSpPr>
        <p:spPr>
          <a:solidFill>
            <a:schemeClr val="accent1">
              <a:lumMod val="20000"/>
              <a:lumOff val="80000"/>
            </a:schemeClr>
          </a:solidFill>
        </p:spPr>
        <p:txBody>
          <a:bodyPr>
            <a:normAutofit fontScale="77500" lnSpcReduction="20000"/>
          </a:bodyPr>
          <a:lstStyle/>
          <a:p>
            <a:r>
              <a:rPr lang="en-US" dirty="0" smtClean="0"/>
              <a:t>A ‘small-scale industry’ is defined with reference to the maximum investment allowed on the assets of a unit. This limit has changed over a period of time. </a:t>
            </a:r>
          </a:p>
          <a:p>
            <a:r>
              <a:rPr lang="en-US" dirty="0" smtClean="0"/>
              <a:t>In 1950 a small-scale industrial unit was one which invested a maximum of rupees five </a:t>
            </a:r>
            <a:r>
              <a:rPr lang="en-US" dirty="0" err="1" smtClean="0"/>
              <a:t>lakhs</a:t>
            </a:r>
            <a:r>
              <a:rPr lang="en-US" dirty="0" smtClean="0"/>
              <a:t>; at present the maximum investment allowed is rupees one </a:t>
            </a:r>
            <a:r>
              <a:rPr lang="en-US" dirty="0" err="1" smtClean="0"/>
              <a:t>crore</a:t>
            </a:r>
            <a:r>
              <a:rPr lang="en-US" dirty="0" smtClean="0"/>
              <a:t>.</a:t>
            </a:r>
          </a:p>
          <a:p>
            <a:r>
              <a:rPr lang="en-US" dirty="0" smtClean="0"/>
              <a:t> It is believed that small-scale industries are more ‘</a:t>
            </a:r>
            <a:r>
              <a:rPr lang="en-US" dirty="0" err="1" smtClean="0"/>
              <a:t>labour</a:t>
            </a:r>
            <a:r>
              <a:rPr lang="en-US" dirty="0" smtClean="0"/>
              <a:t> intensive’ i.e., they use more </a:t>
            </a:r>
            <a:r>
              <a:rPr lang="en-US" dirty="0" err="1" smtClean="0"/>
              <a:t>labour</a:t>
            </a:r>
            <a:r>
              <a:rPr lang="en-US" dirty="0" smtClean="0"/>
              <a:t> than the large-scale industries and, therefore, generate more employment. </a:t>
            </a:r>
          </a:p>
          <a:p>
            <a:r>
              <a:rPr lang="en-US" dirty="0" smtClean="0"/>
              <a:t>But these industries cannot compete with the big industrial </a:t>
            </a:r>
            <a:r>
              <a:rPr lang="en-US" dirty="0" err="1" smtClean="0"/>
              <a:t>rms</a:t>
            </a:r>
            <a:r>
              <a:rPr lang="en-US" dirty="0" smtClean="0"/>
              <a:t>; it is obvious that development of small-scale industry requires them to be shielded from the large firms.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382000" cy="5440363"/>
          </a:xfrm>
          <a:solidFill>
            <a:schemeClr val="accent1">
              <a:lumMod val="20000"/>
              <a:lumOff val="80000"/>
            </a:schemeClr>
          </a:solidFill>
        </p:spPr>
        <p:txBody>
          <a:bodyPr/>
          <a:lstStyle/>
          <a:p>
            <a:r>
              <a:rPr lang="en-US" dirty="0" smtClean="0"/>
              <a:t>For this purpose, the production of a number of products was reserved for the small-scale industry; the criterion of reservation being the ability of these units to manufacture the goods. </a:t>
            </a:r>
          </a:p>
          <a:p>
            <a:r>
              <a:rPr lang="en-US" dirty="0" smtClean="0"/>
              <a:t>They were also given concessions such as lower excise duty and bank loans at lower interest rates.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40000"/>
              <a:lumOff val="60000"/>
            </a:schemeClr>
          </a:solidFill>
        </p:spPr>
        <p:txBody>
          <a:bodyPr/>
          <a:lstStyle/>
          <a:p>
            <a:r>
              <a:rPr lang="en-US" dirty="0" smtClean="0"/>
              <a:t>Trade Policy: Import Substitution</a:t>
            </a:r>
            <a:endParaRPr lang="en-US" dirty="0"/>
          </a:p>
        </p:txBody>
      </p:sp>
      <p:sp>
        <p:nvSpPr>
          <p:cNvPr id="3" name="Content Placeholder 2"/>
          <p:cNvSpPr>
            <a:spLocks noGrp="1"/>
          </p:cNvSpPr>
          <p:nvPr>
            <p:ph idx="1"/>
          </p:nvPr>
        </p:nvSpPr>
        <p:spPr>
          <a:solidFill>
            <a:schemeClr val="accent1">
              <a:lumMod val="20000"/>
              <a:lumOff val="80000"/>
            </a:schemeClr>
          </a:solidFill>
        </p:spPr>
        <p:txBody>
          <a:bodyPr/>
          <a:lstStyle/>
          <a:p>
            <a:r>
              <a:rPr lang="en-US" dirty="0" smtClean="0"/>
              <a:t>The industrial policy that we adopted was closely related to the trade policy</a:t>
            </a:r>
          </a:p>
          <a:p>
            <a:r>
              <a:rPr lang="en-US" dirty="0" smtClean="0"/>
              <a:t>In the first seven plans, trade was characterized by what is commonly called an inward looking trade strategy. Technically, this strategy is called import substitution. This policy aimed at replacing or substituting imports with domestic production.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05800" cy="5821363"/>
          </a:xfrm>
          <a:solidFill>
            <a:schemeClr val="accent1">
              <a:lumMod val="20000"/>
              <a:lumOff val="80000"/>
            </a:schemeClr>
          </a:solidFill>
        </p:spPr>
        <p:txBody>
          <a:bodyPr>
            <a:normAutofit fontScale="77500" lnSpcReduction="20000"/>
          </a:bodyPr>
          <a:lstStyle/>
          <a:p>
            <a:r>
              <a:rPr lang="en-US" dirty="0" smtClean="0"/>
              <a:t>In this policy the government protected the domestic industries from foreign competition. Protection from imports took two forms: tariffs and quotas.</a:t>
            </a:r>
          </a:p>
          <a:p>
            <a:r>
              <a:rPr lang="en-US" dirty="0" smtClean="0"/>
              <a:t> Tariffs are a tax on imported goods; they make imported goods more expensive and discourage their use.</a:t>
            </a:r>
          </a:p>
          <a:p>
            <a:r>
              <a:rPr lang="en-US" dirty="0" smtClean="0"/>
              <a:t> Quotas specify the quantity of goods which can be imported. The effect of tariffs and quotas is that they restrict imports and, therefore, protect the domestic </a:t>
            </a:r>
            <a:r>
              <a:rPr lang="en-US" dirty="0" err="1" smtClean="0"/>
              <a:t>rms</a:t>
            </a:r>
            <a:r>
              <a:rPr lang="en-US" dirty="0" smtClean="0"/>
              <a:t> from foreign competition. </a:t>
            </a:r>
          </a:p>
          <a:p>
            <a:r>
              <a:rPr lang="en-US" dirty="0" smtClean="0"/>
              <a:t>The policy of protection is based on the notion that industries of developing countries are not in a position to compete against the goods produced by more developed economies.</a:t>
            </a:r>
          </a:p>
          <a:p>
            <a:r>
              <a:rPr lang="en-US" dirty="0" smtClean="0"/>
              <a:t> It is assumed that if the domestic industries are protected they will learn to compete in the course of time.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1581</Words>
  <Application>Microsoft Office PowerPoint</Application>
  <PresentationFormat>On-screen Show (4:3)</PresentationFormat>
  <Paragraphs>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Class -12th   Study Material  Chapter – 2 Indian Economy and changes in different sectors  (1950 – 1990)     </vt:lpstr>
      <vt:lpstr>Industry and Trade</vt:lpstr>
      <vt:lpstr>Public and Private Sectors in Indian Industrial Development: </vt:lpstr>
      <vt:lpstr>Industrial Policy Resolution 1956 (IPR 1956): </vt:lpstr>
      <vt:lpstr>Slide 5</vt:lpstr>
      <vt:lpstr>Small-Scale Industry</vt:lpstr>
      <vt:lpstr>Slide 7</vt:lpstr>
      <vt:lpstr>Trade Policy: Import Substitution</vt:lpstr>
      <vt:lpstr>Slide 9</vt:lpstr>
      <vt:lpstr>Effect of Policies on Industrial Development: </vt:lpstr>
      <vt:lpstr>Slide 11</vt:lpstr>
      <vt:lpstr>Slide 12</vt:lpstr>
      <vt:lpstr>Conclusion</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Mukesh Sharma</dc:creator>
  <cp:lastModifiedBy>Mukesh Sharma</cp:lastModifiedBy>
  <cp:revision>22</cp:revision>
  <dcterms:created xsi:type="dcterms:W3CDTF">2020-05-27T04:03:46Z</dcterms:created>
  <dcterms:modified xsi:type="dcterms:W3CDTF">2020-05-29T06:05:39Z</dcterms:modified>
</cp:coreProperties>
</file>